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jkh8ETaSNPjbLX2vYOPOKcsEeg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baf115d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fbaf115d7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fbaf115d78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1fdcab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01fdcab36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101fdcab36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1fdcab3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01fdcab365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01fdcab365_0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1fdcab36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101fdcab365_0_4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01fdcab365_0_4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685800" y="165415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371600" y="3114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A8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85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85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8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8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8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985197" y="6422499"/>
            <a:ext cx="12493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519021" y="6422499"/>
            <a:ext cx="163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5322866" y="6422499"/>
            <a:ext cx="9280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icholas.cranmer@uconn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373225" y="690725"/>
            <a:ext cx="8229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0"/>
              </a:buClr>
              <a:buSzPct val="106577"/>
              <a:buFont typeface="Arial"/>
              <a:buNone/>
            </a:pPr>
            <a:r>
              <a:rPr lang="en-US" sz="3377"/>
              <a:t>Evaluating Biomechanical and Structural Response to Tree Trimming</a:t>
            </a:r>
            <a:br>
              <a:rPr lang="en-US"/>
            </a:br>
            <a:r>
              <a:rPr lang="en-US" sz="1777" b="0" i="1"/>
              <a:t>Nicholas Cranmer, Robert Fahey, Chandi Witharana,Thomas Worthley, Amanda Bunce, Brandon Alveshere - Department of Natural Resources and the Environment</a:t>
            </a:r>
            <a:endParaRPr sz="3377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99" y="1555375"/>
            <a:ext cx="8605594" cy="5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8409" y="82909"/>
            <a:ext cx="751378" cy="71328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400" y="1651100"/>
            <a:ext cx="7963249" cy="447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baf115d78_0_0"/>
          <p:cNvSpPr txBox="1">
            <a:spLocks noGrp="1"/>
          </p:cNvSpPr>
          <p:nvPr>
            <p:ph type="title"/>
          </p:nvPr>
        </p:nvSpPr>
        <p:spPr>
          <a:xfrm>
            <a:off x="269200" y="22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Primary objective:</a:t>
            </a:r>
            <a:r>
              <a:rPr lang="en-US"/>
              <a:t> </a:t>
            </a:r>
            <a:endParaRPr/>
          </a:p>
        </p:txBody>
      </p:sp>
      <p:sp>
        <p:nvSpPr>
          <p:cNvPr id="99" name="Google Shape;99;gfbaf115d78_0_0"/>
          <p:cNvSpPr txBox="1">
            <a:spLocks noGrp="1"/>
          </p:cNvSpPr>
          <p:nvPr>
            <p:ph type="body" idx="1"/>
          </p:nvPr>
        </p:nvSpPr>
        <p:spPr>
          <a:xfrm>
            <a:off x="566025" y="4112525"/>
            <a:ext cx="5631000" cy="2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00" name="Google Shape;100;gfbaf115d7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99" y="887025"/>
            <a:ext cx="8605594" cy="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fbaf115d78_0_0"/>
          <p:cNvSpPr txBox="1"/>
          <p:nvPr/>
        </p:nvSpPr>
        <p:spPr>
          <a:xfrm>
            <a:off x="539626" y="1391354"/>
            <a:ext cx="508532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Prior work has provided an understanding of tree biomechanics and effects of forest management on tree stability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Need to better understand effects of tree trimming on biomechanics and structure to fully understand the effects of utility management on tree stability</a:t>
            </a:r>
            <a:endParaRPr sz="16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fbaf115d78_0_0"/>
          <p:cNvSpPr txBox="1"/>
          <p:nvPr/>
        </p:nvSpPr>
        <p:spPr>
          <a:xfrm>
            <a:off x="539625" y="3910600"/>
            <a:ext cx="5535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Research Questions:</a:t>
            </a:r>
            <a:endParaRPr sz="1600" b="1" i="0" u="sng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How do different utility trimming specifications affect tree movement characteristics and structure? </a:t>
            </a:r>
            <a:endParaRPr sz="16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Does tree structure after trimming affect tree stability during severe wind events? </a:t>
            </a:r>
            <a:endParaRPr sz="16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fbaf115d78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8409" y="82909"/>
            <a:ext cx="751378" cy="71328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gfbaf115d7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1925" y="1978075"/>
            <a:ext cx="2852751" cy="29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fbaf115d78_0_0" descr="Stormwise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6847" y="1111618"/>
            <a:ext cx="3217153" cy="9337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1fdcab365_0_0"/>
          <p:cNvSpPr txBox="1">
            <a:spLocks noGrp="1"/>
          </p:cNvSpPr>
          <p:nvPr>
            <p:ph type="title"/>
          </p:nvPr>
        </p:nvSpPr>
        <p:spPr>
          <a:xfrm>
            <a:off x="260575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Methods:</a:t>
            </a:r>
            <a:endParaRPr sz="3200"/>
          </a:p>
        </p:txBody>
      </p:sp>
      <p:sp>
        <p:nvSpPr>
          <p:cNvPr id="112" name="Google Shape;112;g101fdcab365_0_0"/>
          <p:cNvSpPr txBox="1">
            <a:spLocks noGrp="1"/>
          </p:cNvSpPr>
          <p:nvPr>
            <p:ph type="body" idx="1"/>
          </p:nvPr>
        </p:nvSpPr>
        <p:spPr>
          <a:xfrm>
            <a:off x="0" y="854000"/>
            <a:ext cx="6265800" cy="3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9250" algn="l" rtl="0">
              <a:lnSpc>
                <a:spcPct val="105000"/>
              </a:lnSpc>
              <a:spcBef>
                <a:spcPts val="360"/>
              </a:spcBef>
              <a:spcAft>
                <a:spcPts val="0"/>
              </a:spcAft>
              <a:buSzPts val="1900"/>
              <a:buChar char="➔"/>
            </a:pPr>
            <a:r>
              <a:rPr lang="en-US" sz="1900"/>
              <a:t>Three roadside forest edges at UConn </a:t>
            </a:r>
            <a:endParaRPr sz="190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-US" sz="1900"/>
              <a:t>Primarily focused on hardwood species along CT roadsides (</a:t>
            </a:r>
            <a:r>
              <a:rPr lang="en-US" sz="1900" i="1"/>
              <a:t>Acer spp., Quercus spp., &amp; Carya spp.)</a:t>
            </a:r>
            <a:r>
              <a:rPr lang="en-US" sz="1900"/>
              <a:t> which includes a range of sizes</a:t>
            </a:r>
            <a:endParaRPr sz="190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-US" sz="1900"/>
              <a:t>Trees instrumented with data logger/accelerometer to measure angles of incline in the wind (tree sway)</a:t>
            </a:r>
            <a:endParaRPr sz="190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-US" sz="1900"/>
              <a:t>Trimming treatments randomly assigned to trees: </a:t>
            </a:r>
            <a:r>
              <a:rPr lang="en-US" sz="1900" i="1" u="sng"/>
              <a:t>Enhanced Tree Trimming</a:t>
            </a:r>
            <a:r>
              <a:rPr lang="en-US" sz="1900"/>
              <a:t> and </a:t>
            </a:r>
            <a:r>
              <a:rPr lang="en-US" sz="1900" i="1" u="sng"/>
              <a:t>Scheduled Maintenance Trimming</a:t>
            </a:r>
            <a:r>
              <a:rPr lang="en-US" sz="1900" i="1"/>
              <a:t> </a:t>
            </a:r>
            <a:r>
              <a:rPr lang="en-US" sz="1900"/>
              <a:t>(SMT and ETT) </a:t>
            </a:r>
            <a:endParaRPr sz="190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en-US" sz="1900"/>
              <a:t>Trimming planned for Spring/Summer 2022</a:t>
            </a:r>
            <a:endParaRPr sz="1900"/>
          </a:p>
        </p:txBody>
      </p:sp>
      <p:pic>
        <p:nvPicPr>
          <p:cNvPr id="113" name="Google Shape;113;g101fdcab36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99" y="827825"/>
            <a:ext cx="8605594" cy="5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01fdcab365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8409" y="82909"/>
            <a:ext cx="751378" cy="71328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g101fdcab365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1500" y="3328325"/>
            <a:ext cx="3952500" cy="29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01fdcab365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6925" y="4220775"/>
            <a:ext cx="4243574" cy="17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1fdcab365_0_6"/>
          <p:cNvSpPr txBox="1">
            <a:spLocks noGrp="1"/>
          </p:cNvSpPr>
          <p:nvPr>
            <p:ph type="title"/>
          </p:nvPr>
        </p:nvSpPr>
        <p:spPr>
          <a:xfrm>
            <a:off x="172925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Project Deliverables:</a:t>
            </a:r>
            <a:endParaRPr sz="3200"/>
          </a:p>
        </p:txBody>
      </p:sp>
      <p:sp>
        <p:nvSpPr>
          <p:cNvPr id="123" name="Google Shape;123;g101fdcab365_0_6"/>
          <p:cNvSpPr txBox="1">
            <a:spLocks noGrp="1"/>
          </p:cNvSpPr>
          <p:nvPr>
            <p:ph type="body" idx="1"/>
          </p:nvPr>
        </p:nvSpPr>
        <p:spPr>
          <a:xfrm>
            <a:off x="78225" y="880550"/>
            <a:ext cx="6531000" cy="317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728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➔"/>
            </a:pPr>
            <a:r>
              <a:rPr lang="en-US" sz="2020"/>
              <a:t>Data describing pre and post trimming tree biomechanics and movement characteristics in field wind conditions</a:t>
            </a:r>
            <a:endParaRPr sz="2020"/>
          </a:p>
          <a:p>
            <a:pPr marL="457200" lvl="0" indent="-3472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-US" sz="2020"/>
              <a:t>LiDAR derived datasets pre and post trimming from Terrestrial Laser Scanner (TLS) and Lidar equipped Drone</a:t>
            </a:r>
            <a:endParaRPr sz="2020"/>
          </a:p>
          <a:p>
            <a:pPr marL="457200" lvl="0" indent="-3472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-US" sz="2020"/>
              <a:t>Dataset of leaf on/leaf off tree sway data characteristics for trimmed trees  </a:t>
            </a:r>
            <a:endParaRPr sz="2020"/>
          </a:p>
          <a:p>
            <a:pPr marL="457200" lvl="0" indent="-3472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-US" sz="2020"/>
              <a:t>Improved understanding of EMT &amp; SMT effects on roadside trees to mitigate infrastructure damage/power outages</a:t>
            </a:r>
            <a:endParaRPr sz="2020"/>
          </a:p>
        </p:txBody>
      </p:sp>
      <p:pic>
        <p:nvPicPr>
          <p:cNvPr id="124" name="Google Shape;124;g101fdcab365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99" y="827825"/>
            <a:ext cx="8605594" cy="5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01fdcab365_0_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8409" y="82909"/>
            <a:ext cx="751378" cy="71328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" name="Google Shape;126;g101fdcab365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182" y="4054764"/>
            <a:ext cx="2249868" cy="222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01fdcab365_0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93575" y="1983825"/>
            <a:ext cx="2181225" cy="42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1fdcab365_0_41"/>
          <p:cNvSpPr txBox="1">
            <a:spLocks noGrp="1"/>
          </p:cNvSpPr>
          <p:nvPr>
            <p:ph type="title"/>
          </p:nvPr>
        </p:nvSpPr>
        <p:spPr>
          <a:xfrm>
            <a:off x="218825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Project Status/Timeline:</a:t>
            </a:r>
            <a:endParaRPr sz="3200"/>
          </a:p>
        </p:txBody>
      </p:sp>
      <p:sp>
        <p:nvSpPr>
          <p:cNvPr id="134" name="Google Shape;134;g101fdcab365_0_41"/>
          <p:cNvSpPr txBox="1">
            <a:spLocks noGrp="1"/>
          </p:cNvSpPr>
          <p:nvPr>
            <p:ph type="body" idx="1"/>
          </p:nvPr>
        </p:nvSpPr>
        <p:spPr>
          <a:xfrm>
            <a:off x="218825" y="5438700"/>
            <a:ext cx="3568084" cy="90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11455"/>
              <a:buNone/>
            </a:pPr>
            <a:r>
              <a:rPr lang="en-US" sz="1900" b="1" u="sng"/>
              <a:t>Contact information:</a:t>
            </a:r>
            <a:endParaRPr sz="1900" b="1" u="sng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11455"/>
              <a:buNone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nicholas.cranmer@uconn.edu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5882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Stormwise.uconn.edu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11455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11455"/>
              <a:buNone/>
            </a:pPr>
            <a:endParaRPr sz="1900"/>
          </a:p>
        </p:txBody>
      </p:sp>
      <p:sp>
        <p:nvSpPr>
          <p:cNvPr id="135" name="Google Shape;135;g101fdcab365_0_41"/>
          <p:cNvSpPr/>
          <p:nvPr/>
        </p:nvSpPr>
        <p:spPr>
          <a:xfrm>
            <a:off x="1621500" y="2698700"/>
            <a:ext cx="5901000" cy="123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01fdcab365_0_41"/>
          <p:cNvSpPr txBox="1"/>
          <p:nvPr/>
        </p:nvSpPr>
        <p:spPr>
          <a:xfrm>
            <a:off x="858425" y="1178350"/>
            <a:ext cx="20625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00A850"/>
                </a:solidFill>
                <a:latin typeface="Arial"/>
                <a:ea typeface="Arial"/>
                <a:cs typeface="Arial"/>
                <a:sym typeface="Arial"/>
              </a:rPr>
              <a:t>Fall 2021:</a:t>
            </a:r>
            <a:endParaRPr sz="1400" b="1" i="0" u="sng" strike="noStrike" cap="none">
              <a:solidFill>
                <a:srgbClr val="00A8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Site setup</a:t>
            </a:r>
            <a:endParaRPr sz="13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Pre-trimming TLS/Drone scans (leaf-off)</a:t>
            </a:r>
            <a:endParaRPr sz="13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Tree sway data (leaf-off)</a:t>
            </a:r>
            <a:endParaRPr sz="13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01fdcab365_0_41"/>
          <p:cNvSpPr txBox="1"/>
          <p:nvPr/>
        </p:nvSpPr>
        <p:spPr>
          <a:xfrm>
            <a:off x="2190575" y="3930900"/>
            <a:ext cx="18453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00A850"/>
                </a:solidFill>
                <a:latin typeface="Arial"/>
                <a:ea typeface="Arial"/>
                <a:cs typeface="Arial"/>
                <a:sym typeface="Arial"/>
              </a:rPr>
              <a:t>Spring 2022:</a:t>
            </a:r>
            <a:endParaRPr sz="1400" b="1" i="0" u="sng" strike="noStrike" cap="none">
              <a:solidFill>
                <a:srgbClr val="00A8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Tree sway data (leaf-on) </a:t>
            </a:r>
            <a:endParaRPr sz="13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Pre-trimming TLS/Drone scans (leaf-on)</a:t>
            </a:r>
            <a:endParaRPr sz="13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01fdcab365_0_41"/>
          <p:cNvSpPr/>
          <p:nvPr/>
        </p:nvSpPr>
        <p:spPr>
          <a:xfrm>
            <a:off x="1697225" y="2814500"/>
            <a:ext cx="384900" cy="3948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A850"/>
              </a:solidFill>
              <a:highlight>
                <a:srgbClr val="00A85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01fdcab365_0_41"/>
          <p:cNvSpPr/>
          <p:nvPr/>
        </p:nvSpPr>
        <p:spPr>
          <a:xfrm>
            <a:off x="2960250" y="3429000"/>
            <a:ext cx="384900" cy="3948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101fdcab365_0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824" y="866663"/>
            <a:ext cx="8605594" cy="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01fdcab365_0_41"/>
          <p:cNvSpPr txBox="1"/>
          <p:nvPr/>
        </p:nvSpPr>
        <p:spPr>
          <a:xfrm>
            <a:off x="3660900" y="1113650"/>
            <a:ext cx="21906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00A850"/>
                </a:solidFill>
                <a:latin typeface="Arial"/>
                <a:ea typeface="Arial"/>
                <a:cs typeface="Arial"/>
                <a:sym typeface="Arial"/>
              </a:rPr>
              <a:t>Summer 2022:</a:t>
            </a:r>
            <a:endParaRPr sz="1400" b="1" i="0" u="sng" strike="noStrike" cap="none">
              <a:solidFill>
                <a:srgbClr val="00A8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300"/>
              <a:buFont typeface="Arial"/>
              <a:buChar char="●"/>
            </a:pPr>
            <a:r>
              <a:rPr lang="en-US" sz="1300" b="0" i="1" u="sng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EMT + SMT trimming across sites</a:t>
            </a:r>
            <a:endParaRPr sz="1300" b="0" i="1" u="sng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Post-trimming TLS/Drone scans (leaf-on)</a:t>
            </a:r>
            <a:endParaRPr sz="13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Post-trimming tree sway data(leaf-on)</a:t>
            </a:r>
            <a:endParaRPr sz="13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01fdcab365_0_41"/>
          <p:cNvSpPr/>
          <p:nvPr/>
        </p:nvSpPr>
        <p:spPr>
          <a:xfrm>
            <a:off x="4563750" y="2814500"/>
            <a:ext cx="384900" cy="3948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01fdcab365_0_41"/>
          <p:cNvSpPr txBox="1"/>
          <p:nvPr/>
        </p:nvSpPr>
        <p:spPr>
          <a:xfrm>
            <a:off x="5318650" y="3930900"/>
            <a:ext cx="21414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00A850"/>
                </a:solidFill>
                <a:latin typeface="Arial"/>
                <a:ea typeface="Arial"/>
                <a:cs typeface="Arial"/>
                <a:sym typeface="Arial"/>
              </a:rPr>
              <a:t>Fall 2022:</a:t>
            </a:r>
            <a:endParaRPr sz="1400" b="1" i="0" u="sng" strike="noStrike" cap="none">
              <a:solidFill>
                <a:srgbClr val="00A8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Post-trimming tree sway data (leaf-off) </a:t>
            </a:r>
            <a:endParaRPr sz="13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F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ADEF"/>
                </a:solidFill>
                <a:latin typeface="Arial"/>
                <a:ea typeface="Arial"/>
                <a:cs typeface="Arial"/>
                <a:sym typeface="Arial"/>
              </a:rPr>
              <a:t>Post-trimming TLS/Drone scans (leaf-off)</a:t>
            </a:r>
            <a:endParaRPr sz="1300" b="0" i="0" u="none" strike="noStrike" cap="none">
              <a:solidFill>
                <a:srgbClr val="00AD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01fdcab365_0_41"/>
          <p:cNvSpPr/>
          <p:nvPr/>
        </p:nvSpPr>
        <p:spPr>
          <a:xfrm>
            <a:off x="6196900" y="3429000"/>
            <a:ext cx="384900" cy="3948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101fdcab365_0_4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8409" y="82909"/>
            <a:ext cx="751378" cy="71328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Macintosh PowerPoint</Application>
  <PresentationFormat>On-screen Show (4:3)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Evaluating Biomechanical and Structural Response to Tree Trimming Nicholas Cranmer, Robert Fahey, Chandi Witharana,Thomas Worthley, Amanda Bunce, Brandon Alveshere - Department of Natural Resources and the Environment</vt:lpstr>
      <vt:lpstr>Primary objective: </vt:lpstr>
      <vt:lpstr>Methods:</vt:lpstr>
      <vt:lpstr>Project Deliverables:</vt:lpstr>
      <vt:lpstr>Project Status/Timeline: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Biomechanical and Structural Response to Tree Trimming Nicholas Cranmer, Robert Fahey, Chandi Witharana,Thomas Worthley, Amanda Bunce, Brandon Alveshere - Department of Natural Resources and the Environment</dc:title>
  <dc:creator>Anagnostou, Emmanouil</dc:creator>
  <cp:lastModifiedBy>Dijmarescu, Claudia</cp:lastModifiedBy>
  <cp:revision>1</cp:revision>
  <dcterms:modified xsi:type="dcterms:W3CDTF">2021-12-13T15:27:46Z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0x01010090F068261C6F2549BDE6D73255A82628</vt:lpwstr>
  </property>
</Properties>
</file>